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0"/>
  </p:notesMasterIdLst>
  <p:handoutMasterIdLst>
    <p:handoutMasterId r:id="rId21"/>
  </p:handoutMasterIdLst>
  <p:sldIdLst>
    <p:sldId id="256" r:id="rId5"/>
    <p:sldId id="282" r:id="rId6"/>
    <p:sldId id="291" r:id="rId7"/>
    <p:sldId id="292" r:id="rId8"/>
    <p:sldId id="294" r:id="rId9"/>
    <p:sldId id="295" r:id="rId10"/>
    <p:sldId id="296" r:id="rId11"/>
    <p:sldId id="297" r:id="rId12"/>
    <p:sldId id="298" r:id="rId13"/>
    <p:sldId id="303" r:id="rId14"/>
    <p:sldId id="299" r:id="rId15"/>
    <p:sldId id="300" r:id="rId16"/>
    <p:sldId id="301" r:id="rId17"/>
    <p:sldId id="302" r:id="rId18"/>
    <p:sldId id="28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52" autoAdjust="0"/>
  </p:normalViewPr>
  <p:slideViewPr>
    <p:cSldViewPr snapToGrid="0" showGuides="1">
      <p:cViewPr varScale="1">
        <p:scale>
          <a:sx n="92" d="100"/>
          <a:sy n="92" d="100"/>
        </p:scale>
        <p:origin x="86" y="67"/>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8/3/2021</a:t>
            </a:fld>
            <a:endParaRPr lang="en-US" dirty="0"/>
          </a:p>
        </p:txBody>
      </p:sp>
      <p:sp>
        <p:nvSpPr>
          <p:cNvPr id="4" name="Footer Placeholder 3">
            <a:extLst>
              <a:ext uri="{FF2B5EF4-FFF2-40B4-BE49-F238E27FC236}">
                <a16:creationId xmlns:a16="http://schemas.microsoft.com/office/drawing/2014/main" xmlns=""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8/3/2021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3688625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1FBEFBAF-82E9-49AD-B2CF-7D154E024431}"/>
              </a:ext>
            </a:extLst>
          </p:cNvPr>
          <p:cNvSpPr>
            <a:spLocks noGrp="1"/>
          </p:cNvSpPr>
          <p:nvPr>
            <p:ph type="dt" sz="half" idx="10"/>
          </p:nvPr>
        </p:nvSpPr>
        <p:spPr/>
        <p:txBody>
          <a:bodyPr/>
          <a:lstStyle/>
          <a:p>
            <a:fld id="{40DA1498-92C7-4E4B-8045-C9195F453964}" type="datetimeFigureOut">
              <a:rPr lang="en-US" smtClean="0"/>
              <a:t>8/3/2021</a:t>
            </a:fld>
            <a:endParaRPr lang="en-US" dirty="0"/>
          </a:p>
        </p:txBody>
      </p:sp>
      <p:sp>
        <p:nvSpPr>
          <p:cNvPr id="5" name="Footer Placeholder 4">
            <a:extLst>
              <a:ext uri="{FF2B5EF4-FFF2-40B4-BE49-F238E27FC236}">
                <a16:creationId xmlns:a16="http://schemas.microsoft.com/office/drawing/2014/main" xmlns=""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6FFA8DA-0E31-4CA6-BBFC-2467AAD1D30B}"/>
              </a:ext>
            </a:extLst>
          </p:cNvPr>
          <p:cNvSpPr>
            <a:spLocks noGrp="1"/>
          </p:cNvSpPr>
          <p:nvPr>
            <p:ph type="dt" sz="half" idx="10"/>
          </p:nvPr>
        </p:nvSpPr>
        <p:spPr/>
        <p:txBody>
          <a:bodyPr/>
          <a:lstStyle/>
          <a:p>
            <a:fld id="{40DA1498-92C7-4E4B-8045-C9195F453964}" type="datetimeFigureOut">
              <a:rPr lang="en-US" smtClean="0"/>
              <a:t>8/3/2021</a:t>
            </a:fld>
            <a:endParaRPr lang="en-US" dirty="0"/>
          </a:p>
        </p:txBody>
      </p:sp>
      <p:sp>
        <p:nvSpPr>
          <p:cNvPr id="5" name="Footer Placeholder 4">
            <a:extLst>
              <a:ext uri="{FF2B5EF4-FFF2-40B4-BE49-F238E27FC236}">
                <a16:creationId xmlns:a16="http://schemas.microsoft.com/office/drawing/2014/main" xmlns=""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0EEA9C5-552A-48A1-AB54-ED54209B3B48}"/>
              </a:ext>
            </a:extLst>
          </p:cNvPr>
          <p:cNvSpPr>
            <a:spLocks noGrp="1"/>
          </p:cNvSpPr>
          <p:nvPr>
            <p:ph type="dt" sz="half" idx="10"/>
          </p:nvPr>
        </p:nvSpPr>
        <p:spPr/>
        <p:txBody>
          <a:bodyPr/>
          <a:lstStyle/>
          <a:p>
            <a:fld id="{40DA1498-92C7-4E4B-8045-C9195F453964}" type="datetimeFigureOut">
              <a:rPr lang="en-US" smtClean="0"/>
              <a:t>8/3/2021</a:t>
            </a:fld>
            <a:endParaRPr lang="en-US" dirty="0"/>
          </a:p>
        </p:txBody>
      </p:sp>
      <p:sp>
        <p:nvSpPr>
          <p:cNvPr id="5" name="Footer Placeholder 4">
            <a:extLst>
              <a:ext uri="{FF2B5EF4-FFF2-40B4-BE49-F238E27FC236}">
                <a16:creationId xmlns:a16="http://schemas.microsoft.com/office/drawing/2014/main" xmlns=""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CB06063-A112-49AB-80C8-504D99ECD771}"/>
              </a:ext>
            </a:extLst>
          </p:cNvPr>
          <p:cNvSpPr>
            <a:spLocks noGrp="1"/>
          </p:cNvSpPr>
          <p:nvPr>
            <p:ph type="dt" sz="half" idx="10"/>
          </p:nvPr>
        </p:nvSpPr>
        <p:spPr/>
        <p:txBody>
          <a:bodyPr/>
          <a:lstStyle/>
          <a:p>
            <a:fld id="{40DA1498-92C7-4E4B-8045-C9195F453964}" type="datetimeFigureOut">
              <a:rPr lang="en-US" smtClean="0"/>
              <a:t>8/3/2021</a:t>
            </a:fld>
            <a:endParaRPr lang="en-US" dirty="0"/>
          </a:p>
        </p:txBody>
      </p:sp>
      <p:sp>
        <p:nvSpPr>
          <p:cNvPr id="5" name="Footer Placeholder 4">
            <a:extLst>
              <a:ext uri="{FF2B5EF4-FFF2-40B4-BE49-F238E27FC236}">
                <a16:creationId xmlns:a16="http://schemas.microsoft.com/office/drawing/2014/main" xmlns=""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D5FF82DB-B518-40FD-8A66-44B874C055FB}"/>
              </a:ext>
            </a:extLst>
          </p:cNvPr>
          <p:cNvSpPr>
            <a:spLocks noGrp="1"/>
          </p:cNvSpPr>
          <p:nvPr>
            <p:ph type="dt" sz="half" idx="10"/>
          </p:nvPr>
        </p:nvSpPr>
        <p:spPr/>
        <p:txBody>
          <a:bodyPr/>
          <a:lstStyle/>
          <a:p>
            <a:fld id="{40DA1498-92C7-4E4B-8045-C9195F453964}" type="datetimeFigureOut">
              <a:rPr lang="en-US" smtClean="0"/>
              <a:t>8/3/2021</a:t>
            </a:fld>
            <a:endParaRPr lang="en-US" dirty="0"/>
          </a:p>
        </p:txBody>
      </p:sp>
      <p:sp>
        <p:nvSpPr>
          <p:cNvPr id="5" name="Footer Placeholder 4">
            <a:extLst>
              <a:ext uri="{FF2B5EF4-FFF2-40B4-BE49-F238E27FC236}">
                <a16:creationId xmlns:a16="http://schemas.microsoft.com/office/drawing/2014/main" xmlns=""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85108EDC-3863-43B9-93C7-37465DC73B28}"/>
              </a:ext>
            </a:extLst>
          </p:cNvPr>
          <p:cNvSpPr>
            <a:spLocks noGrp="1"/>
          </p:cNvSpPr>
          <p:nvPr>
            <p:ph type="dt" sz="half" idx="10"/>
          </p:nvPr>
        </p:nvSpPr>
        <p:spPr/>
        <p:txBody>
          <a:bodyPr/>
          <a:lstStyle/>
          <a:p>
            <a:fld id="{40DA1498-92C7-4E4B-8045-C9195F453964}" type="datetimeFigureOut">
              <a:rPr lang="en-US" smtClean="0"/>
              <a:t>8/3/2021</a:t>
            </a:fld>
            <a:endParaRPr lang="en-US" dirty="0"/>
          </a:p>
        </p:txBody>
      </p:sp>
      <p:sp>
        <p:nvSpPr>
          <p:cNvPr id="6" name="Footer Placeholder 5">
            <a:extLst>
              <a:ext uri="{FF2B5EF4-FFF2-40B4-BE49-F238E27FC236}">
                <a16:creationId xmlns:a16="http://schemas.microsoft.com/office/drawing/2014/main" xmlns=""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6E80206F-8846-425C-A56E-16FFBA442014}"/>
              </a:ext>
            </a:extLst>
          </p:cNvPr>
          <p:cNvSpPr>
            <a:spLocks noGrp="1"/>
          </p:cNvSpPr>
          <p:nvPr>
            <p:ph type="dt" sz="half" idx="10"/>
          </p:nvPr>
        </p:nvSpPr>
        <p:spPr/>
        <p:txBody>
          <a:bodyPr/>
          <a:lstStyle/>
          <a:p>
            <a:fld id="{40DA1498-92C7-4E4B-8045-C9195F453964}" type="datetimeFigureOut">
              <a:rPr lang="en-US" smtClean="0"/>
              <a:t>8/3/2021</a:t>
            </a:fld>
            <a:endParaRPr lang="en-US" dirty="0"/>
          </a:p>
        </p:txBody>
      </p:sp>
      <p:sp>
        <p:nvSpPr>
          <p:cNvPr id="8" name="Footer Placeholder 7">
            <a:extLst>
              <a:ext uri="{FF2B5EF4-FFF2-40B4-BE49-F238E27FC236}">
                <a16:creationId xmlns:a16="http://schemas.microsoft.com/office/drawing/2014/main" xmlns=""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2FEF9592-AA3C-4CF8-A5DB-4D010195A438}"/>
              </a:ext>
            </a:extLst>
          </p:cNvPr>
          <p:cNvSpPr>
            <a:spLocks noGrp="1"/>
          </p:cNvSpPr>
          <p:nvPr>
            <p:ph type="dt" sz="half" idx="10"/>
          </p:nvPr>
        </p:nvSpPr>
        <p:spPr/>
        <p:txBody>
          <a:bodyPr/>
          <a:lstStyle/>
          <a:p>
            <a:fld id="{40DA1498-92C7-4E4B-8045-C9195F453964}" type="datetimeFigureOut">
              <a:rPr lang="en-US" smtClean="0"/>
              <a:t>8/3/2021</a:t>
            </a:fld>
            <a:endParaRPr lang="en-US" dirty="0"/>
          </a:p>
        </p:txBody>
      </p:sp>
      <p:sp>
        <p:nvSpPr>
          <p:cNvPr id="4" name="Footer Placeholder 3">
            <a:extLst>
              <a:ext uri="{FF2B5EF4-FFF2-40B4-BE49-F238E27FC236}">
                <a16:creationId xmlns:a16="http://schemas.microsoft.com/office/drawing/2014/main" xmlns=""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EA599B4-6AB2-4190-82B5-7667EE1E922A}"/>
              </a:ext>
            </a:extLst>
          </p:cNvPr>
          <p:cNvSpPr>
            <a:spLocks noGrp="1"/>
          </p:cNvSpPr>
          <p:nvPr>
            <p:ph type="dt" sz="half" idx="10"/>
          </p:nvPr>
        </p:nvSpPr>
        <p:spPr/>
        <p:txBody>
          <a:bodyPr/>
          <a:lstStyle/>
          <a:p>
            <a:fld id="{40DA1498-92C7-4E4B-8045-C9195F453964}" type="datetimeFigureOut">
              <a:rPr lang="en-US" smtClean="0"/>
              <a:t>8/3/2021</a:t>
            </a:fld>
            <a:endParaRPr lang="en-US" dirty="0"/>
          </a:p>
        </p:txBody>
      </p:sp>
      <p:sp>
        <p:nvSpPr>
          <p:cNvPr id="3" name="Footer Placeholder 2">
            <a:extLst>
              <a:ext uri="{FF2B5EF4-FFF2-40B4-BE49-F238E27FC236}">
                <a16:creationId xmlns:a16="http://schemas.microsoft.com/office/drawing/2014/main" xmlns=""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180DD20-7A20-4574-98A4-427795876739}"/>
              </a:ext>
            </a:extLst>
          </p:cNvPr>
          <p:cNvSpPr>
            <a:spLocks noGrp="1"/>
          </p:cNvSpPr>
          <p:nvPr>
            <p:ph type="dt" sz="half" idx="10"/>
          </p:nvPr>
        </p:nvSpPr>
        <p:spPr/>
        <p:txBody>
          <a:bodyPr/>
          <a:lstStyle/>
          <a:p>
            <a:fld id="{40DA1498-92C7-4E4B-8045-C9195F453964}" type="datetimeFigureOut">
              <a:rPr lang="en-US" smtClean="0"/>
              <a:t>8/3/2021</a:t>
            </a:fld>
            <a:endParaRPr lang="en-US" dirty="0"/>
          </a:p>
        </p:txBody>
      </p:sp>
      <p:sp>
        <p:nvSpPr>
          <p:cNvPr id="6" name="Footer Placeholder 5">
            <a:extLst>
              <a:ext uri="{FF2B5EF4-FFF2-40B4-BE49-F238E27FC236}">
                <a16:creationId xmlns:a16="http://schemas.microsoft.com/office/drawing/2014/main" xmlns=""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xmlns=""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C3C3F7B-A4C8-4F9D-8165-BC5186EA0929}"/>
              </a:ext>
            </a:extLst>
          </p:cNvPr>
          <p:cNvSpPr>
            <a:spLocks noGrp="1"/>
          </p:cNvSpPr>
          <p:nvPr>
            <p:ph type="dt" sz="half" idx="10"/>
          </p:nvPr>
        </p:nvSpPr>
        <p:spPr/>
        <p:txBody>
          <a:bodyPr/>
          <a:lstStyle/>
          <a:p>
            <a:fld id="{40DA1498-92C7-4E4B-8045-C9195F453964}" type="datetimeFigureOut">
              <a:rPr lang="en-US" smtClean="0"/>
              <a:t>8/3/2021</a:t>
            </a:fld>
            <a:endParaRPr lang="en-US" dirty="0"/>
          </a:p>
        </p:txBody>
      </p:sp>
      <p:sp>
        <p:nvSpPr>
          <p:cNvPr id="6" name="Footer Placeholder 5">
            <a:extLst>
              <a:ext uri="{FF2B5EF4-FFF2-40B4-BE49-F238E27FC236}">
                <a16:creationId xmlns:a16="http://schemas.microsoft.com/office/drawing/2014/main" xmlns=""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8/3/2021</a:t>
            </a:fld>
            <a:endParaRPr lang="en-US" dirty="0"/>
          </a:p>
        </p:txBody>
      </p:sp>
      <p:sp>
        <p:nvSpPr>
          <p:cNvPr id="5" name="Footer Placeholder 4">
            <a:extLst>
              <a:ext uri="{FF2B5EF4-FFF2-40B4-BE49-F238E27FC236}">
                <a16:creationId xmlns:a16="http://schemas.microsoft.com/office/drawing/2014/main" xmlns=""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4" name="Diamond 3">
            <a:extLst>
              <a:ext uri="{FF2B5EF4-FFF2-40B4-BE49-F238E27FC236}">
                <a16:creationId xmlns:a16="http://schemas.microsoft.com/office/drawing/2014/main" xmlns="" id="{1C59176D-59A8-4C02-B448-EE01232FB3E7}"/>
              </a:ext>
              <a:ext uri="{C183D7F6-B498-43B3-948B-1728B52AA6E4}">
                <adec:decorative xmlns:adec="http://schemas.microsoft.com/office/drawing/2017/decorative" xmlns="" val="1"/>
              </a:ext>
            </a:extLst>
          </p:cNvPr>
          <p:cNvSpPr/>
          <p:nvPr/>
        </p:nvSpPr>
        <p:spPr>
          <a:xfrm rot="5400000">
            <a:off x="8945421" y="1275623"/>
            <a:ext cx="2894381" cy="3484960"/>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xmlns="" id="{A50B1817-3C7F-41BC-8557-7A00C928EE16}"/>
              </a:ext>
              <a:ext uri="{C183D7F6-B498-43B3-948B-1728B52AA6E4}">
                <adec:decorative xmlns:adec="http://schemas.microsoft.com/office/drawing/2017/decorative" xmlns="" val="1"/>
              </a:ext>
            </a:extLst>
          </p:cNvPr>
          <p:cNvSpPr/>
          <p:nvPr/>
        </p:nvSpPr>
        <p:spPr>
          <a:xfrm rot="16200000">
            <a:off x="9089876" y="3057612"/>
            <a:ext cx="2605470" cy="2684368"/>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ctrTitle"/>
          </p:nvPr>
        </p:nvSpPr>
        <p:spPr>
          <a:xfrm>
            <a:off x="685796" y="-1276364"/>
            <a:ext cx="10358120" cy="2310770"/>
          </a:xfrm>
        </p:spPr>
        <p:txBody>
          <a:bodyPr>
            <a:normAutofit/>
          </a:bodyPr>
          <a:lstStyle/>
          <a:p>
            <a:pPr algn="l"/>
            <a:r>
              <a:rPr lang="en-US" sz="4000" b="1" dirty="0">
                <a:solidFill>
                  <a:schemeClr val="bg1"/>
                </a:solidFill>
                <a:latin typeface="+mn-lt"/>
              </a:rPr>
              <a:t>American  International  University  Bangladesh</a:t>
            </a:r>
          </a:p>
        </p:txBody>
      </p:sp>
      <p:sp>
        <p:nvSpPr>
          <p:cNvPr id="6" name="TextBox 5"/>
          <p:cNvSpPr txBox="1"/>
          <p:nvPr/>
        </p:nvSpPr>
        <p:spPr>
          <a:xfrm>
            <a:off x="619292" y="2233759"/>
            <a:ext cx="4968241" cy="1200329"/>
          </a:xfrm>
          <a:prstGeom prst="rect">
            <a:avLst/>
          </a:prstGeom>
          <a:noFill/>
        </p:spPr>
        <p:txBody>
          <a:bodyPr wrap="square" rtlCol="0">
            <a:spAutoFit/>
          </a:bodyPr>
          <a:lstStyle/>
          <a:p>
            <a:r>
              <a:rPr lang="en-US" sz="2400" b="1" dirty="0">
                <a:solidFill>
                  <a:schemeClr val="bg1"/>
                </a:solidFill>
                <a:ea typeface="Cambria Math" panose="02040503050406030204" pitchFamily="18" charset="0"/>
                <a:cs typeface="Times New Roman" panose="02020603050405020304" pitchFamily="18" charset="0"/>
              </a:rPr>
              <a:t>Course : Software Engineering </a:t>
            </a:r>
          </a:p>
          <a:p>
            <a:r>
              <a:rPr lang="en-US" sz="2400" b="1" dirty="0">
                <a:solidFill>
                  <a:schemeClr val="bg1"/>
                </a:solidFill>
                <a:ea typeface="Cambria Math" panose="02040503050406030204" pitchFamily="18" charset="0"/>
                <a:cs typeface="Times New Roman" panose="02020603050405020304" pitchFamily="18" charset="0"/>
              </a:rPr>
              <a:t>Section : L</a:t>
            </a:r>
          </a:p>
          <a:p>
            <a:r>
              <a:rPr lang="en-US" sz="2400" b="1" dirty="0">
                <a:solidFill>
                  <a:schemeClr val="bg1"/>
                </a:solidFill>
                <a:ea typeface="Cambria Math" panose="02040503050406030204" pitchFamily="18" charset="0"/>
                <a:cs typeface="Times New Roman" panose="02020603050405020304" pitchFamily="18" charset="0"/>
              </a:rPr>
              <a:t>Group No : 6</a:t>
            </a:r>
          </a:p>
        </p:txBody>
      </p:sp>
      <p:sp>
        <p:nvSpPr>
          <p:cNvPr id="11" name="TextBox 10"/>
          <p:cNvSpPr txBox="1"/>
          <p:nvPr/>
        </p:nvSpPr>
        <p:spPr>
          <a:xfrm>
            <a:off x="884841" y="1279652"/>
            <a:ext cx="9289937" cy="523220"/>
          </a:xfrm>
          <a:prstGeom prst="rect">
            <a:avLst/>
          </a:prstGeom>
          <a:noFill/>
        </p:spPr>
        <p:txBody>
          <a:bodyPr wrap="square" rtlCol="0">
            <a:spAutoFit/>
          </a:bodyPr>
          <a:lstStyle/>
          <a:p>
            <a:r>
              <a:rPr lang="en-US" sz="2400" b="1" dirty="0">
                <a:solidFill>
                  <a:schemeClr val="bg1"/>
                </a:solidFill>
              </a:rPr>
              <a:t>PROJECT  : </a:t>
            </a:r>
            <a:r>
              <a:rPr lang="en-US" sz="2800" b="1" dirty="0">
                <a:solidFill>
                  <a:schemeClr val="accent4"/>
                </a:solidFill>
              </a:rPr>
              <a:t>Hotel-Restaurant booking &amp; Comparison System</a:t>
            </a:r>
          </a:p>
        </p:txBody>
      </p:sp>
      <p:graphicFrame>
        <p:nvGraphicFramePr>
          <p:cNvPr id="12" name="Table 11"/>
          <p:cNvGraphicFramePr>
            <a:graphicFrameLocks noGrp="1"/>
          </p:cNvGraphicFramePr>
          <p:nvPr>
            <p:extLst>
              <p:ext uri="{D42A27DB-BD31-4B8C-83A1-F6EECF244321}">
                <p14:modId xmlns:p14="http://schemas.microsoft.com/office/powerpoint/2010/main" val="642559519"/>
              </p:ext>
            </p:extLst>
          </p:nvPr>
        </p:nvGraphicFramePr>
        <p:xfrm>
          <a:off x="755715" y="4212521"/>
          <a:ext cx="8147856" cy="2252900"/>
        </p:xfrm>
        <a:graphic>
          <a:graphicData uri="http://schemas.openxmlformats.org/drawingml/2006/table">
            <a:tbl>
              <a:tblPr firstRow="1" bandRow="1">
                <a:tableStyleId>{D7AC3CCA-C797-4891-BE02-D94E43425B78}</a:tableStyleId>
              </a:tblPr>
              <a:tblGrid>
                <a:gridCol w="4073928">
                  <a:extLst>
                    <a:ext uri="{9D8B030D-6E8A-4147-A177-3AD203B41FA5}">
                      <a16:colId xmlns:a16="http://schemas.microsoft.com/office/drawing/2014/main" xmlns="" val="20000"/>
                    </a:ext>
                  </a:extLst>
                </a:gridCol>
                <a:gridCol w="4073928">
                  <a:extLst>
                    <a:ext uri="{9D8B030D-6E8A-4147-A177-3AD203B41FA5}">
                      <a16:colId xmlns:a16="http://schemas.microsoft.com/office/drawing/2014/main" xmlns="" val="20001"/>
                    </a:ext>
                  </a:extLst>
                </a:gridCol>
              </a:tblGrid>
              <a:tr h="448925">
                <a:tc>
                  <a:txBody>
                    <a:bodyPr/>
                    <a:lstStyle/>
                    <a:p>
                      <a:r>
                        <a:rPr lang="en-US" sz="2400" dirty="0">
                          <a:solidFill>
                            <a:schemeClr val="bg1"/>
                          </a:solidFill>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chemeClr val="bg1"/>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448925">
                <a:tc>
                  <a:txBody>
                    <a:bodyPr/>
                    <a:lstStyle/>
                    <a:p>
                      <a:r>
                        <a:rPr lang="en-US" sz="2000" b="1" i="0" kern="1200" dirty="0">
                          <a:solidFill>
                            <a:schemeClr val="bg1"/>
                          </a:solidFill>
                          <a:effectLst/>
                          <a:latin typeface="+mn-lt"/>
                          <a:ea typeface="+mn-ea"/>
                          <a:cs typeface="+mn-cs"/>
                        </a:rPr>
                        <a:t>MD. SAHILUR RAHMAN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1" dirty="0">
                          <a:solidFill>
                            <a:schemeClr val="bg1"/>
                          </a:solidFill>
                        </a:rPr>
                        <a:t>20-43257-1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448925">
                <a:tc>
                  <a:txBody>
                    <a:bodyPr/>
                    <a:lstStyle/>
                    <a:p>
                      <a:r>
                        <a:rPr lang="en-US" sz="2000" b="1" dirty="0">
                          <a:solidFill>
                            <a:schemeClr val="bg1"/>
                          </a:solidFill>
                        </a:rPr>
                        <a:t>SADIR</a:t>
                      </a:r>
                      <a:r>
                        <a:rPr lang="en-US" sz="2000" b="1" baseline="0" dirty="0">
                          <a:solidFill>
                            <a:schemeClr val="bg1"/>
                          </a:solidFill>
                        </a:rPr>
                        <a:t> AHMED ZIDAN</a:t>
                      </a:r>
                      <a:endParaRPr lang="en-US" sz="2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1" dirty="0">
                          <a:solidFill>
                            <a:schemeClr val="bg1"/>
                          </a:solidFill>
                        </a:rPr>
                        <a:t>20-43263-1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448925">
                <a:tc>
                  <a:txBody>
                    <a:bodyPr/>
                    <a:lstStyle/>
                    <a:p>
                      <a:r>
                        <a:rPr lang="en-US" sz="2000" b="1" i="0" kern="1200" dirty="0">
                          <a:solidFill>
                            <a:schemeClr val="bg1"/>
                          </a:solidFill>
                          <a:effectLst/>
                          <a:latin typeface="+mn-lt"/>
                          <a:ea typeface="+mn-ea"/>
                          <a:cs typeface="+mn-cs"/>
                        </a:rPr>
                        <a:t>ASMA SADIA ANIKA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1" i="0" kern="1200" dirty="0">
                          <a:solidFill>
                            <a:schemeClr val="bg1"/>
                          </a:solidFill>
                          <a:effectLst/>
                          <a:latin typeface="+mn-lt"/>
                          <a:ea typeface="+mn-ea"/>
                          <a:cs typeface="+mn-cs"/>
                        </a:rPr>
                        <a:t>18-36087-1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448925">
                <a:tc>
                  <a:txBody>
                    <a:bodyPr/>
                    <a:lstStyle/>
                    <a:p>
                      <a:r>
                        <a:rPr lang="en-US" sz="2000" b="1" i="0" kern="1200" dirty="0">
                          <a:solidFill>
                            <a:schemeClr val="bg1"/>
                          </a:solidFill>
                          <a:effectLst/>
                          <a:latin typeface="+mn-lt"/>
                          <a:ea typeface="+mn-ea"/>
                          <a:cs typeface="+mn-cs"/>
                        </a:rPr>
                        <a:t>MAHIN ZAMAN ARNOB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1" i="0" kern="1200" dirty="0">
                          <a:solidFill>
                            <a:schemeClr val="bg1"/>
                          </a:solidFill>
                          <a:effectLst/>
                          <a:latin typeface="+mn-lt"/>
                          <a:ea typeface="+mn-ea"/>
                          <a:cs typeface="+mn-cs"/>
                        </a:rPr>
                        <a:t>18-37160-1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bl>
          </a:graphicData>
        </a:graphic>
      </p:graphicFrame>
      <p:sp>
        <p:nvSpPr>
          <p:cNvPr id="13" name="TextBox 12"/>
          <p:cNvSpPr txBox="1"/>
          <p:nvPr/>
        </p:nvSpPr>
        <p:spPr>
          <a:xfrm>
            <a:off x="619292" y="3701143"/>
            <a:ext cx="2550625" cy="400110"/>
          </a:xfrm>
          <a:prstGeom prst="rect">
            <a:avLst/>
          </a:prstGeom>
          <a:noFill/>
        </p:spPr>
        <p:txBody>
          <a:bodyPr wrap="square" rtlCol="0">
            <a:spAutoFit/>
          </a:bodyPr>
          <a:lstStyle/>
          <a:p>
            <a:r>
              <a:rPr lang="en-US" sz="2000" b="1" dirty="0">
                <a:solidFill>
                  <a:schemeClr val="bg1"/>
                </a:solidFill>
                <a:ea typeface="Cambria Math" panose="02040503050406030204" pitchFamily="18" charset="0"/>
                <a:cs typeface="Times New Roman" panose="02020603050405020304" pitchFamily="18" charset="0"/>
              </a:rPr>
              <a:t>Group Members :</a:t>
            </a:r>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14B25424-F93A-4479-9603-002EAFE4510B}"/>
              </a:ext>
              <a:ext uri="{C183D7F6-B498-43B3-948B-1728B52AA6E4}">
                <adec:decorative xmlns:adec="http://schemas.microsoft.com/office/drawing/2017/decorative" xmlns="" val="1"/>
              </a:ext>
            </a:extLst>
          </p:cNvPr>
          <p:cNvCxnSpPr>
            <a:cxnSpLocks/>
          </p:cNvCxnSpPr>
          <p:nvPr/>
        </p:nvCxnSpPr>
        <p:spPr>
          <a:xfrm>
            <a:off x="8963026" y="597520"/>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xmlns="" id="{2AFFEE37-C744-4CD6-86CE-4C1DD9C23363}"/>
              </a:ext>
            </a:extLst>
          </p:cNvPr>
          <p:cNvSpPr txBox="1">
            <a:spLocks/>
          </p:cNvSpPr>
          <p:nvPr/>
        </p:nvSpPr>
        <p:spPr>
          <a:xfrm>
            <a:off x="3031548" y="0"/>
            <a:ext cx="5869305" cy="1163395"/>
          </a:xfrm>
          <a:prstGeom prst="rect">
            <a:avLst/>
          </a:prstGeom>
          <a:solidFill>
            <a:schemeClr val="accent4">
              <a:lumMod val="60000"/>
              <a:lumOff val="40000"/>
            </a:schemeClr>
          </a:solidFill>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b="1" dirty="0">
              <a:solidFill>
                <a:schemeClr val="tx1">
                  <a:lumMod val="75000"/>
                  <a:lumOff val="25000"/>
                </a:schemeClr>
              </a:solidFill>
            </a:endParaRPr>
          </a:p>
          <a:p>
            <a:pPr algn="ctr"/>
            <a:r>
              <a:rPr lang="en-US" sz="2800" dirty="0">
                <a:solidFill>
                  <a:schemeClr val="tx1">
                    <a:lumMod val="75000"/>
                    <a:lumOff val="25000"/>
                  </a:schemeClr>
                </a:solidFill>
              </a:rPr>
              <a:t>JIRA</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xmlns="" id="{181E2A55-B540-47A5-B97F-B58EE45D7BE5}"/>
              </a:ext>
              <a:ext uri="{C183D7F6-B498-43B3-948B-1728B52AA6E4}">
                <adec:decorative xmlns:adec="http://schemas.microsoft.com/office/drawing/2017/decorative" xmlns="" val="1"/>
              </a:ext>
            </a:extLst>
          </p:cNvPr>
          <p:cNvCxnSpPr>
            <a:cxnSpLocks/>
          </p:cNvCxnSpPr>
          <p:nvPr/>
        </p:nvCxnSpPr>
        <p:spPr>
          <a:xfrm>
            <a:off x="-1054677" y="5816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xmlns="" id="{883D7563-FE2D-43F9-8BAE-D349034F9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589" y="1302516"/>
            <a:ext cx="11594572" cy="4932029"/>
          </a:xfrm>
          <a:prstGeom prst="rect">
            <a:avLst/>
          </a:prstGeom>
        </p:spPr>
      </p:pic>
    </p:spTree>
    <p:extLst>
      <p:ext uri="{BB962C8B-B14F-4D97-AF65-F5344CB8AC3E}">
        <p14:creationId xmlns:p14="http://schemas.microsoft.com/office/powerpoint/2010/main" val="1167261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C457C464-F84A-45AB-951A-0BCD03E1AEBD}"/>
              </a:ext>
              <a:ext uri="{C183D7F6-B498-43B3-948B-1728B52AA6E4}">
                <adec:decorative xmlns:adec="http://schemas.microsoft.com/office/drawing/2017/decorative" xmlns="" val="1"/>
              </a:ext>
            </a:extLst>
          </p:cNvPr>
          <p:cNvCxnSpPr>
            <a:cxnSpLocks/>
          </p:cNvCxnSpPr>
          <p:nvPr/>
        </p:nvCxnSpPr>
        <p:spPr>
          <a:xfrm>
            <a:off x="8963026" y="597520"/>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xmlns="" id="{CF061D83-A73D-4A89-8CEC-737740FA51F2}"/>
              </a:ext>
            </a:extLst>
          </p:cNvPr>
          <p:cNvSpPr txBox="1">
            <a:spLocks/>
          </p:cNvSpPr>
          <p:nvPr/>
        </p:nvSpPr>
        <p:spPr>
          <a:xfrm>
            <a:off x="3031548" y="0"/>
            <a:ext cx="5869305" cy="1163395"/>
          </a:xfrm>
          <a:prstGeom prst="rect">
            <a:avLst/>
          </a:prstGeom>
          <a:solidFill>
            <a:schemeClr val="accent4">
              <a:lumMod val="60000"/>
              <a:lumOff val="40000"/>
            </a:schemeClr>
          </a:solidFill>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b="1" dirty="0">
              <a:solidFill>
                <a:schemeClr val="tx1">
                  <a:lumMod val="75000"/>
                  <a:lumOff val="25000"/>
                </a:schemeClr>
              </a:solidFill>
            </a:endParaRPr>
          </a:p>
          <a:p>
            <a:pPr algn="ctr"/>
            <a:r>
              <a:rPr lang="en-US" sz="2800" dirty="0">
                <a:solidFill>
                  <a:schemeClr val="tx1">
                    <a:lumMod val="75000"/>
                    <a:lumOff val="25000"/>
                  </a:schemeClr>
                </a:solidFill>
              </a:rPr>
              <a:t>GitHub</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xmlns="" id="{84236266-5BAB-4B7B-8D7F-1EA7527D8AC3}"/>
              </a:ext>
              <a:ext uri="{C183D7F6-B498-43B3-948B-1728B52AA6E4}">
                <adec:decorative xmlns:adec="http://schemas.microsoft.com/office/drawing/2017/decorative" xmlns="" val="1"/>
              </a:ext>
            </a:extLst>
          </p:cNvPr>
          <p:cNvCxnSpPr>
            <a:cxnSpLocks/>
          </p:cNvCxnSpPr>
          <p:nvPr/>
        </p:nvCxnSpPr>
        <p:spPr>
          <a:xfrm>
            <a:off x="-1054677" y="5816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1919F8D5-CBE7-4586-9A9D-66B57E607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3244" y="1338349"/>
            <a:ext cx="7207133" cy="5340882"/>
          </a:xfrm>
          <a:prstGeom prst="rect">
            <a:avLst/>
          </a:prstGeom>
        </p:spPr>
      </p:pic>
    </p:spTree>
    <p:extLst>
      <p:ext uri="{BB962C8B-B14F-4D97-AF65-F5344CB8AC3E}">
        <p14:creationId xmlns:p14="http://schemas.microsoft.com/office/powerpoint/2010/main" val="1639161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F6DD2E1B-335B-45F0-9C1B-641746FEB167}"/>
              </a:ext>
              <a:ext uri="{C183D7F6-B498-43B3-948B-1728B52AA6E4}">
                <adec:decorative xmlns:adec="http://schemas.microsoft.com/office/drawing/2017/decorative" xmlns="" val="1"/>
              </a:ext>
            </a:extLst>
          </p:cNvPr>
          <p:cNvCxnSpPr>
            <a:cxnSpLocks/>
          </p:cNvCxnSpPr>
          <p:nvPr/>
        </p:nvCxnSpPr>
        <p:spPr>
          <a:xfrm>
            <a:off x="8963026" y="597520"/>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xmlns="" id="{7E30C8ED-CA50-483E-9A70-CED82325CE24}"/>
              </a:ext>
            </a:extLst>
          </p:cNvPr>
          <p:cNvSpPr txBox="1">
            <a:spLocks/>
          </p:cNvSpPr>
          <p:nvPr/>
        </p:nvSpPr>
        <p:spPr>
          <a:xfrm>
            <a:off x="3031548" y="0"/>
            <a:ext cx="5869305" cy="1163395"/>
          </a:xfrm>
          <a:prstGeom prst="rect">
            <a:avLst/>
          </a:prstGeom>
          <a:solidFill>
            <a:schemeClr val="accent4">
              <a:lumMod val="60000"/>
              <a:lumOff val="40000"/>
            </a:schemeClr>
          </a:solidFill>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b="1" dirty="0">
              <a:solidFill>
                <a:schemeClr val="tx1">
                  <a:lumMod val="75000"/>
                  <a:lumOff val="25000"/>
                </a:schemeClr>
              </a:solidFill>
            </a:endParaRPr>
          </a:p>
          <a:p>
            <a:pPr algn="ctr"/>
            <a:r>
              <a:rPr lang="en-US" sz="2800" dirty="0">
                <a:solidFill>
                  <a:schemeClr val="tx1">
                    <a:lumMod val="75000"/>
                    <a:lumOff val="25000"/>
                  </a:schemeClr>
                </a:solidFill>
              </a:rPr>
              <a:t>Class Diagram</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xmlns="" id="{D68EEFA7-CBC0-4987-A80E-CB533D2103C8}"/>
              </a:ext>
              <a:ext uri="{C183D7F6-B498-43B3-948B-1728B52AA6E4}">
                <adec:decorative xmlns:adec="http://schemas.microsoft.com/office/drawing/2017/decorative" xmlns="" val="1"/>
              </a:ext>
            </a:extLst>
          </p:cNvPr>
          <p:cNvCxnSpPr>
            <a:cxnSpLocks/>
          </p:cNvCxnSpPr>
          <p:nvPr/>
        </p:nvCxnSpPr>
        <p:spPr>
          <a:xfrm>
            <a:off x="-1054677" y="5816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3574081F-8A15-4CD5-8D54-B1933A720A4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33" t="3554" r="1984" b="30242"/>
          <a:stretch/>
        </p:blipFill>
        <p:spPr>
          <a:xfrm>
            <a:off x="482138" y="1163395"/>
            <a:ext cx="10953835" cy="5426754"/>
          </a:xfrm>
          <a:prstGeom prst="rect">
            <a:avLst/>
          </a:prstGeom>
        </p:spPr>
      </p:pic>
    </p:spTree>
    <p:extLst>
      <p:ext uri="{BB962C8B-B14F-4D97-AF65-F5344CB8AC3E}">
        <p14:creationId xmlns:p14="http://schemas.microsoft.com/office/powerpoint/2010/main" val="1670183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C7EF39F7-62EF-493E-AE51-EB9D58EEAF08}"/>
              </a:ext>
              <a:ext uri="{C183D7F6-B498-43B3-948B-1728B52AA6E4}">
                <adec:decorative xmlns:adec="http://schemas.microsoft.com/office/drawing/2017/decorative" xmlns="" val="1"/>
              </a:ext>
            </a:extLst>
          </p:cNvPr>
          <p:cNvCxnSpPr>
            <a:cxnSpLocks/>
          </p:cNvCxnSpPr>
          <p:nvPr/>
        </p:nvCxnSpPr>
        <p:spPr>
          <a:xfrm>
            <a:off x="8963026" y="597520"/>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xmlns="" id="{47895293-7047-4AA3-B4A7-98FFEEF62A3D}"/>
              </a:ext>
            </a:extLst>
          </p:cNvPr>
          <p:cNvSpPr txBox="1">
            <a:spLocks/>
          </p:cNvSpPr>
          <p:nvPr/>
        </p:nvSpPr>
        <p:spPr>
          <a:xfrm>
            <a:off x="3031548" y="0"/>
            <a:ext cx="5869305" cy="1163395"/>
          </a:xfrm>
          <a:prstGeom prst="rect">
            <a:avLst/>
          </a:prstGeom>
          <a:solidFill>
            <a:schemeClr val="accent4">
              <a:lumMod val="60000"/>
              <a:lumOff val="40000"/>
            </a:schemeClr>
          </a:solidFill>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b="1" dirty="0">
              <a:solidFill>
                <a:schemeClr val="tx1">
                  <a:lumMod val="75000"/>
                  <a:lumOff val="25000"/>
                </a:schemeClr>
              </a:solidFill>
            </a:endParaRPr>
          </a:p>
          <a:p>
            <a:pPr algn="ctr"/>
            <a:r>
              <a:rPr lang="en-US" sz="2800" dirty="0">
                <a:solidFill>
                  <a:schemeClr val="tx1">
                    <a:lumMod val="75000"/>
                    <a:lumOff val="25000"/>
                  </a:schemeClr>
                </a:solidFill>
              </a:rPr>
              <a:t>Timeline Chart</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xmlns="" id="{8D71EF93-2D07-4421-A550-4868B3C99E23}"/>
              </a:ext>
              <a:ext uri="{C183D7F6-B498-43B3-948B-1728B52AA6E4}">
                <adec:decorative xmlns:adec="http://schemas.microsoft.com/office/drawing/2017/decorative" xmlns="" val="1"/>
              </a:ext>
            </a:extLst>
          </p:cNvPr>
          <p:cNvCxnSpPr>
            <a:cxnSpLocks/>
          </p:cNvCxnSpPr>
          <p:nvPr/>
        </p:nvCxnSpPr>
        <p:spPr>
          <a:xfrm>
            <a:off x="-1054677" y="5816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BDC32C3B-C5E6-4802-9BC0-835B2ABF47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764" b="14976"/>
          <a:stretch/>
        </p:blipFill>
        <p:spPr>
          <a:xfrm>
            <a:off x="105469" y="1258752"/>
            <a:ext cx="5555498" cy="5379202"/>
          </a:xfrm>
          <a:prstGeom prst="rect">
            <a:avLst/>
          </a:prstGeom>
        </p:spPr>
      </p:pic>
      <p:pic>
        <p:nvPicPr>
          <p:cNvPr id="5" name="Picture 4"/>
          <p:cNvPicPr>
            <a:picLocks noChangeAspect="1"/>
          </p:cNvPicPr>
          <p:nvPr/>
        </p:nvPicPr>
        <p:blipFill>
          <a:blip r:embed="rId3"/>
          <a:stretch>
            <a:fillRect/>
          </a:stretch>
        </p:blipFill>
        <p:spPr>
          <a:xfrm>
            <a:off x="5461458" y="1163396"/>
            <a:ext cx="6456224" cy="5569914"/>
          </a:xfrm>
          <a:prstGeom prst="rect">
            <a:avLst/>
          </a:prstGeom>
        </p:spPr>
      </p:pic>
    </p:spTree>
    <p:extLst>
      <p:ext uri="{BB962C8B-B14F-4D97-AF65-F5344CB8AC3E}">
        <p14:creationId xmlns:p14="http://schemas.microsoft.com/office/powerpoint/2010/main" val="3473480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619037C1-B4D7-4CA1-8E60-5BE2E45BDB3D}"/>
              </a:ext>
              <a:ext uri="{C183D7F6-B498-43B3-948B-1728B52AA6E4}">
                <adec:decorative xmlns:adec="http://schemas.microsoft.com/office/drawing/2017/decorative" xmlns="" val="1"/>
              </a:ext>
            </a:extLst>
          </p:cNvPr>
          <p:cNvCxnSpPr>
            <a:cxnSpLocks/>
          </p:cNvCxnSpPr>
          <p:nvPr/>
        </p:nvCxnSpPr>
        <p:spPr>
          <a:xfrm>
            <a:off x="8963026" y="597520"/>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xmlns="" id="{176AC704-0D7A-4922-81F4-4E7E2523EA37}"/>
              </a:ext>
            </a:extLst>
          </p:cNvPr>
          <p:cNvSpPr txBox="1">
            <a:spLocks/>
          </p:cNvSpPr>
          <p:nvPr/>
        </p:nvSpPr>
        <p:spPr>
          <a:xfrm>
            <a:off x="3031548" y="0"/>
            <a:ext cx="5869305" cy="1163395"/>
          </a:xfrm>
          <a:prstGeom prst="rect">
            <a:avLst/>
          </a:prstGeom>
          <a:solidFill>
            <a:schemeClr val="accent4">
              <a:lumMod val="60000"/>
              <a:lumOff val="40000"/>
            </a:schemeClr>
          </a:solidFill>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b="1" dirty="0">
              <a:solidFill>
                <a:schemeClr val="tx1">
                  <a:lumMod val="75000"/>
                  <a:lumOff val="25000"/>
                </a:schemeClr>
              </a:solidFill>
            </a:endParaRPr>
          </a:p>
          <a:p>
            <a:pPr algn="ctr"/>
            <a:r>
              <a:rPr lang="en-US" sz="2800" dirty="0">
                <a:solidFill>
                  <a:schemeClr val="tx1">
                    <a:lumMod val="75000"/>
                    <a:lumOff val="25000"/>
                  </a:schemeClr>
                </a:solidFill>
              </a:rPr>
              <a:t>Budgeting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xmlns="" id="{203CEE51-AF9E-4E4E-A05F-707C6992DACC}"/>
              </a:ext>
              <a:ext uri="{C183D7F6-B498-43B3-948B-1728B52AA6E4}">
                <adec:decorative xmlns:adec="http://schemas.microsoft.com/office/drawing/2017/decorative" xmlns="" val="1"/>
              </a:ext>
            </a:extLst>
          </p:cNvPr>
          <p:cNvCxnSpPr>
            <a:cxnSpLocks/>
          </p:cNvCxnSpPr>
          <p:nvPr/>
        </p:nvCxnSpPr>
        <p:spPr>
          <a:xfrm>
            <a:off x="-1054677" y="5816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6151"/>
            <a:ext cx="4437032" cy="531349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4859" y="1638881"/>
            <a:ext cx="4525994" cy="507076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0619" y="1852464"/>
            <a:ext cx="4033571" cy="5005536"/>
          </a:xfrm>
          <a:prstGeom prst="rect">
            <a:avLst/>
          </a:prstGeom>
        </p:spPr>
      </p:pic>
    </p:spTree>
    <p:extLst>
      <p:ext uri="{BB962C8B-B14F-4D97-AF65-F5344CB8AC3E}">
        <p14:creationId xmlns:p14="http://schemas.microsoft.com/office/powerpoint/2010/main" val="755271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62A21665-C64F-4BDA-B2DE-442D70605718}"/>
              </a:ext>
              <a:ext uri="{C183D7F6-B498-43B3-948B-1728B52AA6E4}">
                <adec:decorative xmlns:adec="http://schemas.microsoft.com/office/drawing/2017/decorative" xmlns=""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xmlns=""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xmlns=""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xmlns=""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xmlns=""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3936441" y="284031"/>
            <a:ext cx="4263013" cy="1163395"/>
          </a:xfrm>
          <a:prstGeom prst="rect">
            <a:avLst/>
          </a:prstGeom>
          <a:solidFill>
            <a:schemeClr val="accent4">
              <a:lumMod val="60000"/>
              <a:lumOff val="40000"/>
            </a:schemeClr>
          </a:solidFill>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b="1" dirty="0">
              <a:solidFill>
                <a:schemeClr val="tx1">
                  <a:lumMod val="75000"/>
                  <a:lumOff val="25000"/>
                </a:schemeClr>
              </a:solidFill>
            </a:endParaRPr>
          </a:p>
          <a:p>
            <a:pPr algn="ctr"/>
            <a:r>
              <a:rPr lang="en-US" sz="2000" dirty="0">
                <a:solidFill>
                  <a:schemeClr val="tx1">
                    <a:lumMod val="75000"/>
                    <a:lumOff val="25000"/>
                  </a:schemeClr>
                </a:solidFill>
              </a:rPr>
              <a:t> </a:t>
            </a:r>
            <a:r>
              <a:rPr lang="en-US" sz="2800" b="1" dirty="0">
                <a:solidFill>
                  <a:schemeClr val="tx1">
                    <a:lumMod val="75000"/>
                    <a:lumOff val="25000"/>
                  </a:schemeClr>
                </a:solidFill>
                <a:latin typeface="+mn-lt"/>
              </a:rPr>
              <a:t>PROJECT  IDEA</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876161"/>
            <a:ext cx="4069582" cy="13293"/>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105775" y="8894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92852" y="1798655"/>
            <a:ext cx="10590963" cy="3785652"/>
          </a:xfrm>
          <a:prstGeom prst="rect">
            <a:avLst/>
          </a:prstGeom>
          <a:noFill/>
        </p:spPr>
        <p:txBody>
          <a:bodyPr wrap="square" rtlCol="0">
            <a:spAutoFit/>
          </a:bodyPr>
          <a:lstStyle/>
          <a:p>
            <a:pPr algn="just"/>
            <a:r>
              <a:rPr lang="en-US" sz="2400" b="1" dirty="0"/>
              <a:t>The main idea behind our project  is to provide  information to all the travelers  who love to travel and the hotel owners who wants to expand their business through online .Our motive is to make the travel easy and comfortable . By our project user  can confirm all of his/her to-do’s before going on a tour . User can book hotel according to his/her criteria and budget . Our system will provide all the detailed information about a hotel and an user can  find his favorite hotel within his budget . And he/she can find resurgent according to his taste. Using this system hotel management or restaurant can also update their facilities. Anybody can use this system to know about a hotel and restaurant and can find all the helps to make a trip there .</a:t>
            </a:r>
          </a:p>
        </p:txBody>
      </p:sp>
    </p:spTree>
    <p:extLst>
      <p:ext uri="{BB962C8B-B14F-4D97-AF65-F5344CB8AC3E}">
        <p14:creationId xmlns:p14="http://schemas.microsoft.com/office/powerpoint/2010/main" val="1061713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F8452E2C-DA0F-4B18-8232-63182FF435DD}"/>
              </a:ext>
              <a:ext uri="{C183D7F6-B498-43B3-948B-1728B52AA6E4}">
                <adec:decorative xmlns:adec="http://schemas.microsoft.com/office/drawing/2017/decorative" xmlns="" val="1"/>
              </a:ext>
            </a:extLst>
          </p:cNvPr>
          <p:cNvCxnSpPr>
            <a:cxnSpLocks/>
          </p:cNvCxnSpPr>
          <p:nvPr/>
        </p:nvCxnSpPr>
        <p:spPr>
          <a:xfrm>
            <a:off x="8958003" y="398207"/>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xmlns="" id="{452D7548-0184-4622-A58D-E98A30A09525}"/>
              </a:ext>
            </a:extLst>
          </p:cNvPr>
          <p:cNvSpPr txBox="1">
            <a:spLocks/>
          </p:cNvSpPr>
          <p:nvPr/>
        </p:nvSpPr>
        <p:spPr>
          <a:xfrm>
            <a:off x="3088698" y="0"/>
            <a:ext cx="5869305" cy="1163395"/>
          </a:xfrm>
          <a:prstGeom prst="rect">
            <a:avLst/>
          </a:prstGeom>
          <a:solidFill>
            <a:schemeClr val="accent4">
              <a:lumMod val="60000"/>
              <a:lumOff val="40000"/>
            </a:schemeClr>
          </a:solidFill>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b="1" dirty="0">
              <a:solidFill>
                <a:schemeClr val="tx1">
                  <a:lumMod val="75000"/>
                  <a:lumOff val="25000"/>
                </a:schemeClr>
              </a:solidFill>
            </a:endParaRPr>
          </a:p>
          <a:p>
            <a:pPr algn="ctr"/>
            <a:r>
              <a:rPr lang="en-US" sz="2800" dirty="0">
                <a:solidFill>
                  <a:schemeClr val="tx1">
                    <a:lumMod val="75000"/>
                    <a:lumOff val="25000"/>
                  </a:schemeClr>
                </a:solidFill>
              </a:rPr>
              <a:t>Use case diagram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xmlns="" id="{F7A34CDA-1420-4925-8D60-FAE14CFDE452}"/>
              </a:ext>
              <a:ext uri="{C183D7F6-B498-43B3-948B-1728B52AA6E4}">
                <adec:decorative xmlns:adec="http://schemas.microsoft.com/office/drawing/2017/decorative" xmlns="" val="1"/>
              </a:ext>
            </a:extLst>
          </p:cNvPr>
          <p:cNvCxnSpPr>
            <a:cxnSpLocks/>
          </p:cNvCxnSpPr>
          <p:nvPr/>
        </p:nvCxnSpPr>
        <p:spPr>
          <a:xfrm>
            <a:off x="-997527" y="398207"/>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xmlns="" id="{06807F0A-DC60-495B-A548-561730AAEA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910" y="1288473"/>
            <a:ext cx="9958646" cy="5473703"/>
          </a:xfrm>
          <a:prstGeom prst="rect">
            <a:avLst/>
          </a:prstGeom>
        </p:spPr>
      </p:pic>
    </p:spTree>
    <p:extLst>
      <p:ext uri="{BB962C8B-B14F-4D97-AF65-F5344CB8AC3E}">
        <p14:creationId xmlns:p14="http://schemas.microsoft.com/office/powerpoint/2010/main" val="2214113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6442C4EE-168D-4606-A56C-B395D6C209B4}"/>
              </a:ext>
              <a:ext uri="{C183D7F6-B498-43B3-948B-1728B52AA6E4}">
                <adec:decorative xmlns:adec="http://schemas.microsoft.com/office/drawing/2017/decorative" xmlns="" val="1"/>
              </a:ext>
            </a:extLst>
          </p:cNvPr>
          <p:cNvCxnSpPr>
            <a:cxnSpLocks/>
          </p:cNvCxnSpPr>
          <p:nvPr/>
        </p:nvCxnSpPr>
        <p:spPr>
          <a:xfrm>
            <a:off x="8986925" y="588596"/>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xmlns="" id="{33D89752-3480-4F63-AF72-71DDCD3B0818}"/>
              </a:ext>
            </a:extLst>
          </p:cNvPr>
          <p:cNvSpPr txBox="1">
            <a:spLocks/>
          </p:cNvSpPr>
          <p:nvPr/>
        </p:nvSpPr>
        <p:spPr>
          <a:xfrm>
            <a:off x="3088699" y="65891"/>
            <a:ext cx="5805920" cy="1163395"/>
          </a:xfrm>
          <a:prstGeom prst="rect">
            <a:avLst/>
          </a:prstGeom>
          <a:solidFill>
            <a:schemeClr val="accent4">
              <a:lumMod val="60000"/>
              <a:lumOff val="40000"/>
            </a:schemeClr>
          </a:solidFill>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b="1" dirty="0">
              <a:solidFill>
                <a:schemeClr val="tx1">
                  <a:lumMod val="75000"/>
                  <a:lumOff val="25000"/>
                </a:schemeClr>
              </a:solidFill>
            </a:endParaRPr>
          </a:p>
          <a:p>
            <a:pPr algn="ctr"/>
            <a:r>
              <a:rPr lang="en-US" sz="2800" dirty="0">
                <a:solidFill>
                  <a:schemeClr val="tx1">
                    <a:lumMod val="75000"/>
                    <a:lumOff val="25000"/>
                  </a:schemeClr>
                </a:solidFill>
              </a:rPr>
              <a:t>User Interface(UI)</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xmlns="" id="{EDCF2CF8-1B9E-4A7A-BE48-9569EF9D5FDE}"/>
              </a:ext>
              <a:ext uri="{C183D7F6-B498-43B3-948B-1728B52AA6E4}">
                <adec:decorative xmlns:adec="http://schemas.microsoft.com/office/drawing/2017/decorative" xmlns="" val="1"/>
              </a:ext>
            </a:extLst>
          </p:cNvPr>
          <p:cNvCxnSpPr>
            <a:cxnSpLocks/>
          </p:cNvCxnSpPr>
          <p:nvPr/>
        </p:nvCxnSpPr>
        <p:spPr>
          <a:xfrm>
            <a:off x="-1105593" y="596105"/>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xmlns="" id="{EBFAB829-4DCD-4F8A-A60B-42098BDD3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938" y="1455826"/>
            <a:ext cx="4486657" cy="2523744"/>
          </a:xfrm>
          <a:prstGeom prst="rect">
            <a:avLst/>
          </a:prstGeom>
        </p:spPr>
      </p:pic>
      <p:pic>
        <p:nvPicPr>
          <p:cNvPr id="9" name="Picture 8">
            <a:extLst>
              <a:ext uri="{FF2B5EF4-FFF2-40B4-BE49-F238E27FC236}">
                <a16:creationId xmlns:a16="http://schemas.microsoft.com/office/drawing/2014/main" xmlns="" id="{61D05FB5-42B9-4A0D-83DE-90D7988F90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6724" y="1455826"/>
            <a:ext cx="4486656" cy="2523744"/>
          </a:xfrm>
          <a:prstGeom prst="rect">
            <a:avLst/>
          </a:prstGeom>
        </p:spPr>
      </p:pic>
      <p:pic>
        <p:nvPicPr>
          <p:cNvPr id="10" name="Picture 9">
            <a:extLst>
              <a:ext uri="{FF2B5EF4-FFF2-40B4-BE49-F238E27FC236}">
                <a16:creationId xmlns:a16="http://schemas.microsoft.com/office/drawing/2014/main" xmlns="" id="{6D002BB2-7D5C-4849-9849-D817C150F6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991" y="4139608"/>
            <a:ext cx="4486655" cy="2523744"/>
          </a:xfrm>
          <a:prstGeom prst="rect">
            <a:avLst/>
          </a:prstGeom>
        </p:spPr>
      </p:pic>
    </p:spTree>
    <p:extLst>
      <p:ext uri="{BB962C8B-B14F-4D97-AF65-F5344CB8AC3E}">
        <p14:creationId xmlns:p14="http://schemas.microsoft.com/office/powerpoint/2010/main" val="2379628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xmlns="" id="{8796D162-7AFE-420F-9EC0-3A537A7F4B1C}"/>
              </a:ext>
              <a:ext uri="{C183D7F6-B498-43B3-948B-1728B52AA6E4}">
                <adec:decorative xmlns:adec="http://schemas.microsoft.com/office/drawing/2017/decorative" xmlns="" val="1"/>
              </a:ext>
            </a:extLst>
          </p:cNvPr>
          <p:cNvCxnSpPr>
            <a:cxnSpLocks/>
          </p:cNvCxnSpPr>
          <p:nvPr/>
        </p:nvCxnSpPr>
        <p:spPr>
          <a:xfrm>
            <a:off x="8958003" y="414029"/>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xmlns="" id="{50314510-3D78-45DE-983E-EB897EE1D22D}"/>
              </a:ext>
            </a:extLst>
          </p:cNvPr>
          <p:cNvSpPr txBox="1">
            <a:spLocks/>
          </p:cNvSpPr>
          <p:nvPr/>
        </p:nvSpPr>
        <p:spPr>
          <a:xfrm>
            <a:off x="3088698" y="-805"/>
            <a:ext cx="5869305" cy="1163395"/>
          </a:xfrm>
          <a:prstGeom prst="rect">
            <a:avLst/>
          </a:prstGeom>
          <a:solidFill>
            <a:schemeClr val="accent4">
              <a:lumMod val="60000"/>
              <a:lumOff val="40000"/>
            </a:schemeClr>
          </a:solidFill>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b="1" dirty="0">
              <a:solidFill>
                <a:schemeClr val="tx1">
                  <a:lumMod val="75000"/>
                  <a:lumOff val="25000"/>
                </a:schemeClr>
              </a:solidFill>
            </a:endParaRPr>
          </a:p>
          <a:p>
            <a:pPr algn="ctr"/>
            <a:r>
              <a:rPr lang="en-US" sz="2800" dirty="0">
                <a:solidFill>
                  <a:schemeClr val="tx1">
                    <a:lumMod val="75000"/>
                    <a:lumOff val="25000"/>
                  </a:schemeClr>
                </a:solidFill>
              </a:rPr>
              <a:t>User Interface(UI)</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9" name="Straight Connector 8">
            <a:extLst>
              <a:ext uri="{FF2B5EF4-FFF2-40B4-BE49-F238E27FC236}">
                <a16:creationId xmlns:a16="http://schemas.microsoft.com/office/drawing/2014/main" xmlns="" id="{DB722C93-EA68-4248-8EA7-CD0BB0C2AF53}"/>
              </a:ext>
              <a:ext uri="{C183D7F6-B498-43B3-948B-1728B52AA6E4}">
                <adec:decorative xmlns:adec="http://schemas.microsoft.com/office/drawing/2017/decorative" xmlns="" val="1"/>
              </a:ext>
            </a:extLst>
          </p:cNvPr>
          <p:cNvCxnSpPr>
            <a:cxnSpLocks/>
          </p:cNvCxnSpPr>
          <p:nvPr/>
        </p:nvCxnSpPr>
        <p:spPr>
          <a:xfrm>
            <a:off x="-997527" y="414029"/>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xmlns="" id="{2AC9288C-BE78-4D7C-A220-8EF4027E0E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4664" y="1413705"/>
            <a:ext cx="4484688" cy="2522637"/>
          </a:xfrm>
          <a:prstGeom prst="rect">
            <a:avLst/>
          </a:prstGeom>
        </p:spPr>
      </p:pic>
      <p:pic>
        <p:nvPicPr>
          <p:cNvPr id="15" name="Picture 14">
            <a:extLst>
              <a:ext uri="{FF2B5EF4-FFF2-40B4-BE49-F238E27FC236}">
                <a16:creationId xmlns:a16="http://schemas.microsoft.com/office/drawing/2014/main" xmlns="" id="{69326A80-8667-4596-AE7A-C78EA8230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185" y="4122616"/>
            <a:ext cx="4486656" cy="2523744"/>
          </a:xfrm>
          <a:prstGeom prst="rect">
            <a:avLst/>
          </a:prstGeom>
        </p:spPr>
      </p:pic>
      <p:pic>
        <p:nvPicPr>
          <p:cNvPr id="17" name="Picture 16">
            <a:extLst>
              <a:ext uri="{FF2B5EF4-FFF2-40B4-BE49-F238E27FC236}">
                <a16:creationId xmlns:a16="http://schemas.microsoft.com/office/drawing/2014/main" xmlns="" id="{89C3402F-8D82-40D0-BE6A-6593FCC271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4664" y="4122616"/>
            <a:ext cx="4486656" cy="2523744"/>
          </a:xfrm>
          <a:prstGeom prst="rect">
            <a:avLst/>
          </a:prstGeom>
        </p:spPr>
      </p:pic>
      <p:pic>
        <p:nvPicPr>
          <p:cNvPr id="18" name="Picture 17">
            <a:extLst>
              <a:ext uri="{FF2B5EF4-FFF2-40B4-BE49-F238E27FC236}">
                <a16:creationId xmlns:a16="http://schemas.microsoft.com/office/drawing/2014/main" xmlns="" id="{545FF4DA-2D8C-470A-8BA3-A735417350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185" y="1412598"/>
            <a:ext cx="4486656" cy="2523744"/>
          </a:xfrm>
          <a:prstGeom prst="rect">
            <a:avLst/>
          </a:prstGeom>
        </p:spPr>
      </p:pic>
    </p:spTree>
    <p:extLst>
      <p:ext uri="{BB962C8B-B14F-4D97-AF65-F5344CB8AC3E}">
        <p14:creationId xmlns:p14="http://schemas.microsoft.com/office/powerpoint/2010/main" val="403038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5FBC5B20-ECD3-4E24-BE7A-D4BCB86A413B}"/>
              </a:ext>
              <a:ext uri="{C183D7F6-B498-43B3-948B-1728B52AA6E4}">
                <adec:decorative xmlns:adec="http://schemas.microsoft.com/office/drawing/2017/decorative" xmlns="" val="1"/>
              </a:ext>
            </a:extLst>
          </p:cNvPr>
          <p:cNvCxnSpPr>
            <a:cxnSpLocks/>
          </p:cNvCxnSpPr>
          <p:nvPr/>
        </p:nvCxnSpPr>
        <p:spPr>
          <a:xfrm>
            <a:off x="9020176" y="414029"/>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xmlns="" id="{823F60E7-EADA-467F-8356-0F7222814072}"/>
              </a:ext>
            </a:extLst>
          </p:cNvPr>
          <p:cNvSpPr txBox="1">
            <a:spLocks/>
          </p:cNvSpPr>
          <p:nvPr/>
        </p:nvSpPr>
        <p:spPr>
          <a:xfrm>
            <a:off x="3088698" y="0"/>
            <a:ext cx="5869305" cy="1163395"/>
          </a:xfrm>
          <a:prstGeom prst="rect">
            <a:avLst/>
          </a:prstGeom>
          <a:solidFill>
            <a:schemeClr val="accent4">
              <a:lumMod val="60000"/>
              <a:lumOff val="40000"/>
            </a:schemeClr>
          </a:solidFill>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b="1" dirty="0">
              <a:solidFill>
                <a:schemeClr val="tx1">
                  <a:lumMod val="75000"/>
                  <a:lumOff val="25000"/>
                </a:schemeClr>
              </a:solidFill>
            </a:endParaRPr>
          </a:p>
          <a:p>
            <a:pPr algn="ctr"/>
            <a:r>
              <a:rPr lang="en-US" sz="2800" dirty="0">
                <a:solidFill>
                  <a:schemeClr val="tx1">
                    <a:lumMod val="75000"/>
                    <a:lumOff val="25000"/>
                  </a:schemeClr>
                </a:solidFill>
              </a:rPr>
              <a:t>User Story Card</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xmlns="" id="{34080D14-2B35-4563-A3AC-CB265441EAB5}"/>
              </a:ext>
              <a:ext uri="{C183D7F6-B498-43B3-948B-1728B52AA6E4}">
                <adec:decorative xmlns:adec="http://schemas.microsoft.com/office/drawing/2017/decorative" xmlns="" val="1"/>
              </a:ext>
            </a:extLst>
          </p:cNvPr>
          <p:cNvCxnSpPr>
            <a:cxnSpLocks/>
          </p:cNvCxnSpPr>
          <p:nvPr/>
        </p:nvCxnSpPr>
        <p:spPr>
          <a:xfrm>
            <a:off x="-997527" y="398207"/>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xmlns="" id="{5EA67E23-4B9A-4317-81A1-73C39CC1D2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952" t="8333" r="6570" b="36944"/>
          <a:stretch/>
        </p:blipFill>
        <p:spPr>
          <a:xfrm>
            <a:off x="609600" y="1809750"/>
            <a:ext cx="5284124" cy="4429670"/>
          </a:xfrm>
          <a:prstGeom prst="rect">
            <a:avLst/>
          </a:prstGeom>
        </p:spPr>
      </p:pic>
      <p:pic>
        <p:nvPicPr>
          <p:cNvPr id="17" name="Picture 16">
            <a:extLst>
              <a:ext uri="{FF2B5EF4-FFF2-40B4-BE49-F238E27FC236}">
                <a16:creationId xmlns:a16="http://schemas.microsoft.com/office/drawing/2014/main" xmlns="" id="{9337169F-C5BF-4334-B7A2-8E3ACCD12A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660" t="8333" r="6863" b="36944"/>
          <a:stretch/>
        </p:blipFill>
        <p:spPr>
          <a:xfrm>
            <a:off x="6586537" y="1809750"/>
            <a:ext cx="5149399" cy="4433108"/>
          </a:xfrm>
          <a:prstGeom prst="rect">
            <a:avLst/>
          </a:prstGeom>
        </p:spPr>
      </p:pic>
    </p:spTree>
    <p:extLst>
      <p:ext uri="{BB962C8B-B14F-4D97-AF65-F5344CB8AC3E}">
        <p14:creationId xmlns:p14="http://schemas.microsoft.com/office/powerpoint/2010/main" val="1022922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A507FB9A-934D-43CD-B4EA-08FDC2B62934}"/>
              </a:ext>
              <a:ext uri="{C183D7F6-B498-43B3-948B-1728B52AA6E4}">
                <adec:decorative xmlns:adec="http://schemas.microsoft.com/office/drawing/2017/decorative" xmlns="" val="1"/>
              </a:ext>
            </a:extLst>
          </p:cNvPr>
          <p:cNvCxnSpPr>
            <a:cxnSpLocks/>
          </p:cNvCxnSpPr>
          <p:nvPr/>
        </p:nvCxnSpPr>
        <p:spPr>
          <a:xfrm>
            <a:off x="8963026" y="597520"/>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xmlns="" id="{30033B92-166D-41EF-88F9-59FE2C4B9BBB}"/>
              </a:ext>
            </a:extLst>
          </p:cNvPr>
          <p:cNvSpPr txBox="1">
            <a:spLocks/>
          </p:cNvSpPr>
          <p:nvPr/>
        </p:nvSpPr>
        <p:spPr>
          <a:xfrm>
            <a:off x="3031548" y="91350"/>
            <a:ext cx="5869305" cy="1163395"/>
          </a:xfrm>
          <a:prstGeom prst="rect">
            <a:avLst/>
          </a:prstGeom>
          <a:solidFill>
            <a:schemeClr val="accent4">
              <a:lumMod val="60000"/>
              <a:lumOff val="40000"/>
            </a:schemeClr>
          </a:solidFill>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b="1" dirty="0">
              <a:solidFill>
                <a:schemeClr val="tx1">
                  <a:lumMod val="75000"/>
                  <a:lumOff val="25000"/>
                </a:schemeClr>
              </a:solidFill>
            </a:endParaRPr>
          </a:p>
          <a:p>
            <a:pPr algn="ctr"/>
            <a:r>
              <a:rPr lang="en-US" sz="2800" dirty="0">
                <a:solidFill>
                  <a:schemeClr val="tx1">
                    <a:lumMod val="75000"/>
                    <a:lumOff val="25000"/>
                  </a:schemeClr>
                </a:solidFill>
              </a:rPr>
              <a:t>User Story Card</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xmlns="" id="{27BCC724-CC26-4149-A7DC-9E234960306F}"/>
              </a:ext>
              <a:ext uri="{C183D7F6-B498-43B3-948B-1728B52AA6E4}">
                <adec:decorative xmlns:adec="http://schemas.microsoft.com/office/drawing/2017/decorative" xmlns="" val="1"/>
              </a:ext>
            </a:extLst>
          </p:cNvPr>
          <p:cNvCxnSpPr>
            <a:cxnSpLocks/>
          </p:cNvCxnSpPr>
          <p:nvPr/>
        </p:nvCxnSpPr>
        <p:spPr>
          <a:xfrm>
            <a:off x="-1054677" y="5816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EC3A6AF1-3147-4ABE-8B54-66695B88BF3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660" t="8713" r="6504" b="36944"/>
          <a:stretch/>
        </p:blipFill>
        <p:spPr>
          <a:xfrm>
            <a:off x="514350" y="1911969"/>
            <a:ext cx="5378906" cy="4458888"/>
          </a:xfrm>
          <a:prstGeom prst="rect">
            <a:avLst/>
          </a:prstGeom>
        </p:spPr>
      </p:pic>
      <p:pic>
        <p:nvPicPr>
          <p:cNvPr id="10" name="Picture 9">
            <a:extLst>
              <a:ext uri="{FF2B5EF4-FFF2-40B4-BE49-F238E27FC236}">
                <a16:creationId xmlns:a16="http://schemas.microsoft.com/office/drawing/2014/main" xmlns="" id="{34A910FB-B343-4279-9234-DBA1A8A3F5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300" t="8713" r="6863" b="37221"/>
          <a:stretch/>
        </p:blipFill>
        <p:spPr>
          <a:xfrm>
            <a:off x="6271000" y="1911969"/>
            <a:ext cx="5383444" cy="4439839"/>
          </a:xfrm>
          <a:prstGeom prst="rect">
            <a:avLst/>
          </a:prstGeom>
        </p:spPr>
      </p:pic>
    </p:spTree>
    <p:extLst>
      <p:ext uri="{BB962C8B-B14F-4D97-AF65-F5344CB8AC3E}">
        <p14:creationId xmlns:p14="http://schemas.microsoft.com/office/powerpoint/2010/main" val="1925164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0E64C1B0-BFB8-4158-B7E7-7EE2DF4C4821}"/>
              </a:ext>
              <a:ext uri="{C183D7F6-B498-43B3-948B-1728B52AA6E4}">
                <adec:decorative xmlns:adec="http://schemas.microsoft.com/office/drawing/2017/decorative" xmlns="" val="1"/>
              </a:ext>
            </a:extLst>
          </p:cNvPr>
          <p:cNvCxnSpPr>
            <a:cxnSpLocks/>
          </p:cNvCxnSpPr>
          <p:nvPr/>
        </p:nvCxnSpPr>
        <p:spPr>
          <a:xfrm>
            <a:off x="8963026" y="597520"/>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xmlns="" id="{CCBA9D80-3712-4991-970B-9D5201C06124}"/>
              </a:ext>
            </a:extLst>
          </p:cNvPr>
          <p:cNvSpPr txBox="1">
            <a:spLocks/>
          </p:cNvSpPr>
          <p:nvPr/>
        </p:nvSpPr>
        <p:spPr>
          <a:xfrm>
            <a:off x="3031548" y="0"/>
            <a:ext cx="5869305" cy="1163395"/>
          </a:xfrm>
          <a:prstGeom prst="rect">
            <a:avLst/>
          </a:prstGeom>
          <a:solidFill>
            <a:schemeClr val="accent4">
              <a:lumMod val="60000"/>
              <a:lumOff val="40000"/>
            </a:schemeClr>
          </a:solidFill>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b="1" dirty="0">
              <a:solidFill>
                <a:schemeClr val="tx1">
                  <a:lumMod val="75000"/>
                  <a:lumOff val="25000"/>
                </a:schemeClr>
              </a:solidFill>
            </a:endParaRPr>
          </a:p>
          <a:p>
            <a:pPr algn="ctr"/>
            <a:r>
              <a:rPr lang="en-US" sz="2800" dirty="0">
                <a:solidFill>
                  <a:schemeClr val="tx1">
                    <a:lumMod val="75000"/>
                    <a:lumOff val="25000"/>
                  </a:schemeClr>
                </a:solidFill>
              </a:rPr>
              <a:t>Activity diagram</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xmlns="" id="{141F899E-F086-4112-8310-DB56A393EC8A}"/>
              </a:ext>
              <a:ext uri="{C183D7F6-B498-43B3-948B-1728B52AA6E4}">
                <adec:decorative xmlns:adec="http://schemas.microsoft.com/office/drawing/2017/decorative" xmlns="" val="1"/>
              </a:ext>
            </a:extLst>
          </p:cNvPr>
          <p:cNvCxnSpPr>
            <a:cxnSpLocks/>
          </p:cNvCxnSpPr>
          <p:nvPr/>
        </p:nvCxnSpPr>
        <p:spPr>
          <a:xfrm>
            <a:off x="-1054677" y="5816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xmlns="" id="{BB9C2534-B6EC-4E8B-93E1-3D0F4AD4A68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4" b="48212"/>
          <a:stretch/>
        </p:blipFill>
        <p:spPr>
          <a:xfrm>
            <a:off x="231882" y="1454728"/>
            <a:ext cx="3438969" cy="4821566"/>
          </a:xfrm>
          <a:prstGeom prst="rect">
            <a:avLst/>
          </a:prstGeom>
        </p:spPr>
      </p:pic>
      <p:pic>
        <p:nvPicPr>
          <p:cNvPr id="12" name="Picture 11">
            <a:extLst>
              <a:ext uri="{FF2B5EF4-FFF2-40B4-BE49-F238E27FC236}">
                <a16:creationId xmlns:a16="http://schemas.microsoft.com/office/drawing/2014/main" xmlns="" id="{463DB2E9-D829-4436-BA49-E21F8A7CB4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7292"/>
          <a:stretch/>
        </p:blipFill>
        <p:spPr>
          <a:xfrm>
            <a:off x="3857105" y="1428343"/>
            <a:ext cx="3867046" cy="4847950"/>
          </a:xfrm>
          <a:prstGeom prst="rect">
            <a:avLst/>
          </a:prstGeom>
        </p:spPr>
      </p:pic>
      <p:pic>
        <p:nvPicPr>
          <p:cNvPr id="14" name="Picture 13">
            <a:extLst>
              <a:ext uri="{FF2B5EF4-FFF2-40B4-BE49-F238E27FC236}">
                <a16:creationId xmlns:a16="http://schemas.microsoft.com/office/drawing/2014/main" xmlns="" id="{2B274A85-93EE-41AF-8861-C746CF9F86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5453" y="1354975"/>
            <a:ext cx="3926267" cy="4921317"/>
          </a:xfrm>
          <a:prstGeom prst="rect">
            <a:avLst/>
          </a:prstGeom>
        </p:spPr>
      </p:pic>
    </p:spTree>
    <p:extLst>
      <p:ext uri="{BB962C8B-B14F-4D97-AF65-F5344CB8AC3E}">
        <p14:creationId xmlns:p14="http://schemas.microsoft.com/office/powerpoint/2010/main" val="1093600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4D858F6C-533A-44C3-8680-0AF3C46B7124}"/>
              </a:ext>
              <a:ext uri="{C183D7F6-B498-43B3-948B-1728B52AA6E4}">
                <adec:decorative xmlns:adec="http://schemas.microsoft.com/office/drawing/2017/decorative" xmlns="" val="1"/>
              </a:ext>
            </a:extLst>
          </p:cNvPr>
          <p:cNvCxnSpPr>
            <a:cxnSpLocks/>
          </p:cNvCxnSpPr>
          <p:nvPr/>
        </p:nvCxnSpPr>
        <p:spPr>
          <a:xfrm>
            <a:off x="8963026" y="597520"/>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xmlns="" id="{D8D746C3-6C14-4005-8D7C-5013F75775DB}"/>
              </a:ext>
            </a:extLst>
          </p:cNvPr>
          <p:cNvSpPr txBox="1">
            <a:spLocks/>
          </p:cNvSpPr>
          <p:nvPr/>
        </p:nvSpPr>
        <p:spPr>
          <a:xfrm>
            <a:off x="3031548" y="-24938"/>
            <a:ext cx="5869305" cy="1163395"/>
          </a:xfrm>
          <a:prstGeom prst="rect">
            <a:avLst/>
          </a:prstGeom>
          <a:solidFill>
            <a:schemeClr val="accent4">
              <a:lumMod val="60000"/>
              <a:lumOff val="40000"/>
            </a:schemeClr>
          </a:solidFill>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b="1" dirty="0">
              <a:solidFill>
                <a:schemeClr val="tx1">
                  <a:lumMod val="75000"/>
                  <a:lumOff val="25000"/>
                </a:schemeClr>
              </a:solidFill>
            </a:endParaRPr>
          </a:p>
          <a:p>
            <a:pPr algn="ctr"/>
            <a:r>
              <a:rPr lang="en-US" sz="2800" dirty="0">
                <a:solidFill>
                  <a:schemeClr val="tx1">
                    <a:lumMod val="75000"/>
                    <a:lumOff val="25000"/>
                  </a:schemeClr>
                </a:solidFill>
              </a:rPr>
              <a:t>JIRA</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xmlns="" id="{AE76C5F4-F102-436E-98CA-7E1B0958AB3C}"/>
              </a:ext>
              <a:ext uri="{C183D7F6-B498-43B3-948B-1728B52AA6E4}">
                <adec:decorative xmlns:adec="http://schemas.microsoft.com/office/drawing/2017/decorative" xmlns="" val="1"/>
              </a:ext>
            </a:extLst>
          </p:cNvPr>
          <p:cNvCxnSpPr>
            <a:cxnSpLocks/>
          </p:cNvCxnSpPr>
          <p:nvPr/>
        </p:nvCxnSpPr>
        <p:spPr>
          <a:xfrm>
            <a:off x="-1054677" y="5816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54E68871-A903-4035-B10A-C23B3BDC5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216" y="1296398"/>
            <a:ext cx="11057583" cy="5287282"/>
          </a:xfrm>
          <a:prstGeom prst="rect">
            <a:avLst/>
          </a:prstGeom>
        </p:spPr>
      </p:pic>
    </p:spTree>
    <p:extLst>
      <p:ext uri="{BB962C8B-B14F-4D97-AF65-F5344CB8AC3E}">
        <p14:creationId xmlns:p14="http://schemas.microsoft.com/office/powerpoint/2010/main" val="662797938"/>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609EDA-869E-4BE5-AE5D-B898C584B6FF}">
  <ds:schemaRefs>
    <ds:schemaRef ds:uri="http://schemas.microsoft.com/office/2006/metadata/properties"/>
    <ds:schemaRef ds:uri="71af3243-3dd4-4a8d-8c0d-dd76da1f02a5"/>
    <ds:schemaRef ds:uri="http://www.w3.org/XML/1998/namespace"/>
    <ds:schemaRef ds:uri="http://schemas.microsoft.com/office/2006/documentManagement/types"/>
    <ds:schemaRef ds:uri="http://purl.org/dc/elements/1.1/"/>
    <ds:schemaRef ds:uri="http://purl.org/dc/dcmitype/"/>
    <ds:schemaRef ds:uri="http://purl.org/dc/terms/"/>
    <ds:schemaRef ds:uri="http://schemas.openxmlformats.org/package/2006/metadata/core-properties"/>
    <ds:schemaRef ds:uri="http://schemas.microsoft.com/office/infopath/2007/PartnerControls"/>
    <ds:schemaRef ds:uri="16c05727-aa75-4e4a-9b5f-8a80a1165891"/>
  </ds:schemaRefs>
</ds:datastoreItem>
</file>

<file path=customXml/itemProps3.xml><?xml version="1.0" encoding="utf-8"?>
<ds:datastoreItem xmlns:ds="http://schemas.openxmlformats.org/officeDocument/2006/customXml" ds:itemID="{2FD05317-60D6-4B3A-8545-888496D1A8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0</TotalTime>
  <Words>220</Words>
  <Application>Microsoft Office PowerPoint</Application>
  <PresentationFormat>Widescreen</PresentationFormat>
  <Paragraphs>48</Paragraphs>
  <Slides>15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Cambria Math</vt:lpstr>
      <vt:lpstr>Century Gothic</vt:lpstr>
      <vt:lpstr>Segoe UI Light</vt:lpstr>
      <vt:lpstr>Times New Roman</vt:lpstr>
      <vt:lpstr>Office Theme</vt:lpstr>
      <vt:lpstr>American  International  University  Bangladesh</vt:lpstr>
      <vt:lpstr>Project analysis slide 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2021-06-08T17:28:01Z</dcterms:created>
  <dcterms:modified xsi:type="dcterms:W3CDTF">2021-08-03T16:52:02Z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